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  <p:sldId id="1256" r:id="rId21"/>
    <p:sldId id="1257" r:id="rId22"/>
    <p:sldId id="1258" r:id="rId23"/>
    <p:sldId id="1259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928"/>
    <a:srgbClr val="00AEEF"/>
    <a:srgbClr val="FBC9BC"/>
    <a:srgbClr val="FEE2D1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2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Natural disasters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2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Grammar and </a:t>
            </a: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usage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Integrated skills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offer/supply/provide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混辨析.eps" descr="id:21474884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836712"/>
            <a:ext cx="1772648" cy="41324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253908"/>
              </p:ext>
            </p:extLst>
          </p:nvPr>
        </p:nvGraphicFramePr>
        <p:xfrm>
          <a:off x="360854" y="1457625"/>
          <a:ext cx="1148584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053832">
                  <a:extLst>
                    <a:ext uri="{9D8B030D-6E8A-4147-A177-3AD203B41FA5}">
                      <a16:colId xmlns:a16="http://schemas.microsoft.com/office/drawing/2014/main" val="1337928337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632698267"/>
                    </a:ext>
                  </a:extLst>
                </a:gridCol>
                <a:gridCol w="5607480">
                  <a:extLst>
                    <a:ext uri="{9D8B030D-6E8A-4147-A177-3AD203B41FA5}">
                      <a16:colId xmlns:a16="http://schemas.microsoft.com/office/drawing/2014/main" val="3002614906"/>
                    </a:ext>
                  </a:extLst>
                </a:gridCol>
              </a:tblGrid>
              <a:tr h="1884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易混词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例句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8994497"/>
                  </a:ext>
                </a:extLst>
              </a:tr>
              <a:tr h="56521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offer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强调主动提供帮助。常见搭配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sb/offer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decided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job/offer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他们决定让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做这份工作。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629697"/>
                  </a:ext>
                </a:extLst>
              </a:tr>
              <a:tr h="6594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supply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强调大量定期供应。常见搭配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supply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sth/supply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supply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towns/supply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nearby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towns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我们为附近的三个城镇供电。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243230"/>
                  </a:ext>
                </a:extLst>
              </a:tr>
              <a:tr h="84781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provide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应付紧急情况或意外事件的供给、供应。常见搭配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provide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sth/provide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provide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services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public/provide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public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services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我们来这里是为公众提供服务的。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918" marR="22918" marT="0" marB="0" anchor="ctr">
                    <a:lnL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FA3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9673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4"/>
            <a:ext cx="11494901" cy="126052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赠送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献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Luckily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幸运的是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很多人来到这里帮忙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捐赠食物和衣物给慈善机构。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15817"/>
            <a:ext cx="11512136" cy="229716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116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捐款；捐赠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donation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generous/large/small donation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慷慨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少量捐助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 donation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器官捐献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asked for a donation but went away empty-handed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他请求人们捐款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但离开时却一无所获。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club received a benevolent donation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该俱乐部接受了一笔慈善捐款。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wealthy sponsor came to our rescue with a generous donation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一位富有的赞助商慷慨解囊帮了我们。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donation of money to the disaster area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这是捐赠给灾区的钱。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5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055" y="72890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26052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好奇的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奇特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她很好奇想知道外面有多少洪水。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be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 about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eager to know or learn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感到好奇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curious 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极想做某事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curious that...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真奇怪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very curious about the people who lived upstairs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他们对住在楼上的人感到很好奇。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curious that she didn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tell anyone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她没有告诉任何人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这很反常。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5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2392" y="95255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6877"/>
            <a:ext cx="11512136" cy="2792163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801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curiosity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好奇心；好奇；稀奇的人或物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curiosity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出于好奇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curiosity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curiously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好奇地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meet/satisfy one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curiosity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满足某人的好奇心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5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1488" y="791863"/>
            <a:ext cx="2084265" cy="369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curiously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她好奇地看着他。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curiosity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unknown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他的好奇心促使他去探索那个未知的洞穴。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addressed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curiosity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这封信不是写给我的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然而我却出于好奇把它拆开了。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curiosity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孩子好奇地观察着新玩具。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curiosity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这本书满足了她的好奇心。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7530" y="1768159"/>
            <a:ext cx="11460681" cy="729205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3726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耗尽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你害怕耗尽补给吗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85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066" y="844658"/>
            <a:ext cx="1786681" cy="34345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18213" y="1480689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run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out/run out of/use up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用完，耗尽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，为不及物动词短语，后面不可接宾语，也不可以用于被动语态。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用完，耗尽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，为及物动词短语，后面接宾语，但一般不用于被动语态。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用完，耗尽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，为及物动词短语，后面接宾语，可用于被动语态。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run out of our food supply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food supply has run out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food supply has been used up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我们的食物供给耗尽了。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易混辨析.eps" descr="id:21474885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63871"/>
            <a:ext cx="1800200" cy="41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20362" y="1142851"/>
            <a:ext cx="11526340" cy="2070126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757"/>
            <a:ext cx="11485848" cy="2308324"/>
          </a:xfrm>
        </p:spPr>
        <p:txBody>
          <a:bodyPr/>
          <a:lstStyle/>
          <a:p>
            <a:pPr algn="l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morning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turned on the TV for some local news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hear that a hurricane was on its </a:t>
            </a: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l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那天早上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我打开电视机收看当地新闻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却听到飓风即将来临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1054646" y="2086718"/>
                <a:ext cx="433484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结果状语；</m:t>
                      </m:r>
                      <m:r>
                        <a:rPr lang="en-US" altLang="zh-CN" sz="2400" i="1">
                          <a:solidFill>
                            <a:srgbClr val="00AEEF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𝐭𝐡𝐚𝐭</m:t>
                      </m:r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引导宾语从句</m:t>
                      </m:r>
                    </m:oMath>
                  </m:oMathPara>
                </a14:m>
                <a:endParaRPr lang="zh-CN" altLang="en-US" sz="240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646" y="2086718"/>
                <a:ext cx="4334841" cy="461665"/>
              </a:xfrm>
              <a:prstGeom prst="rect">
                <a:avLst/>
              </a:prstGeom>
              <a:blipFill>
                <a:blip r:embed="rId2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XB4.eps" descr="id:21474885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211" y="764704"/>
            <a:ext cx="1609077" cy="31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66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654981"/>
            <a:ext cx="11460681" cy="129631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4676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震惊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惊愕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剧烈震动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震惊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imagine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正如你可以想象的那样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这有点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震惊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84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3733" y="821028"/>
            <a:ext cx="1586149" cy="31676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367511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be shocked at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感到惊讶；震惊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shocked that...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感到惊讶；震惊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shocking behaviour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骇人听闻的行为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shocking news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令人震惊的消息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were all shocked at the news of his death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听到他的死讯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我们都感到震惊。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house was left in a shocking state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那座房子破败得不成样子了。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84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97521" y="3150499"/>
            <a:ext cx="791329" cy="268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only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不定式作结果状语，表示出乎意料的结果。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got up very early only to find the bus had left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他起得很早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结果却发现公共汽车已经开走了。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returned home after work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to find his house broken into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他下班回家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结果发现有人闯入过他的房子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5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614" y="944932"/>
            <a:ext cx="904488" cy="30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5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20362" y="818606"/>
            <a:ext cx="11494410" cy="2214305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35191"/>
              </a:xfrm>
            </p:spPr>
            <p:txBody>
              <a:bodyPr/>
              <a:lstStyle/>
              <a:p>
                <a:pPr algn="l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We can’t do that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honey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explained Mum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+mn-ea"/>
                                <a:cs typeface="Times New Roman" panose="02020603050405020304" pitchFamily="18" charset="0"/>
                              </a:rPr>
                              <m:t>“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𝐨𝐭𝐡𝐞𝐫𝐰𝐢𝐬𝐞𝐭𝐡𝐞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𝐦𝐨𝐯𝐢𝐧𝐠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𝐰𝐚𝐭𝐞𝐫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𝐜𝐨𝐮𝐥𝐝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𝐰𝐚𝐬𝐡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𝐜𝐚𝐫</m:t>
                            </m:r>
                            <m:r>
                              <m:rPr>
                                <m:nor/>
                              </m:rPr>
                              <a:rPr lang="en-US" altLang="zh-CN" b="1" i="0" smtClean="0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away</m:t>
                            </m:r>
                            <m:r>
                              <m:rPr>
                                <m:nor/>
                              </m:rPr>
                              <a:rPr lang="zh-CN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！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uFill>
                                  <a:solidFill>
                                    <a:srgbClr val="FD700A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虚拟语气</m:t>
                        </m:r>
                      </m:lim>
                    </m:limLow>
                  </m:oMath>
                </a14:m>
                <a:endParaRPr lang="zh-CN" altLang="zh-CN" sz="1050">
                  <a:solidFill>
                    <a:srgbClr val="F38928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我们不能这样做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亲爱的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妈妈解释说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否则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流动的水会把车冲走的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35191"/>
              </a:xfrm>
              <a:blipFill>
                <a:blip r:embed="rId2"/>
                <a:stretch>
                  <a:fillRect l="-796" b="-7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67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otherwise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否则的话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，这里要用虚拟语气。表示对将来的虚拟，谓语动词用情态动词加动词原形的形式。表示对过去的虚拟，则谓语动词用情态动词加动词的完成形式。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lucky that I’m interested in school work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 I’d go crazy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幸好我对学校作业很感兴趣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不然我会发疯的。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were delayed at the airport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Otherwise we would have been here by lunchtime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我们在机场耽搁了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否则午饭前就可以到这里了。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people think otherwise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许多人并不这么认为。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tired but otherwise in good health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他除了累以外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身体一切都好。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5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53985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15817"/>
            <a:ext cx="11512136" cy="1195158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or/or else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differently/in another 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other way/in a different way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5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64704"/>
            <a:ext cx="1885931" cy="33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34566" y="915817"/>
            <a:ext cx="11512136" cy="229716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9291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作名词还有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休克，电击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的意思，作动词有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使休克，受电击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shock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休克；处于极度震惊状态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 shock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文化冲击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suffer from shock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experienced a severe culture shock when he moved to a foreign country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他搬到国外时经历了巨大的文化冲击。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事故发生后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病人处于休克状态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拓展.eps" descr="id:21474884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737" y="74659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84223"/>
            <a:ext cx="11460681" cy="122469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惊吓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害怕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恐慌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惊吓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frightened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强风暴雨并没有吓到我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但停电时我很害怕。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scared me to think I was alone in the building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一想到楼里只有我一个人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我就感到害怕。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gave me a scare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你吓了我一跳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96752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scare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away/off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吓跑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 sb into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威胁、恐吓某人做某事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finally scared the wolf away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他们最终把狼吓跑了。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 businesses were scared into paying protection money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当地商家迫于威胁缴纳了保护费。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1445" y="963039"/>
            <a:ext cx="852066" cy="289049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34566" y="3789041"/>
            <a:ext cx="11512136" cy="72008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10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的过去分词形式用作形容词，意为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害怕的；恐惧的；受惊的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heights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我恐高。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884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949" y="360021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51801" y="1412215"/>
            <a:ext cx="11494901" cy="133060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权力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政权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控制力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能量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力量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frightened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强风暴雨并没有吓到我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但停电时我很害怕。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come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to/into power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上台，当权（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表示动作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不能和一段时间连用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 power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当权，执政（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可以和一段时间连用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the power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具有做某事的能力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权力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beyond/out of one’s power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）某人无权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无能力（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all/everything in one’s power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竭尽全力做某事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这位新领导人去年上台了。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这个政党已经执政五年了。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他有权做重要决定。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我无权帮你解决这个问题。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5356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52737"/>
            <a:ext cx="11512136" cy="720079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68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强有力的；有影响力的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这台新发动机动力很强劲。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business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她在商界是一位很有影响力的女性。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4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54819"/>
            <a:ext cx="2101954" cy="37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520019"/>
            <a:ext cx="11460681" cy="72097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60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supply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补给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补给品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供应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供应量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储备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供应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供给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提供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supplies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你害怕耗尽补给吗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 water is in short supply in some countries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一些国家淡水供应短缺。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come the trucks loaded with emergency supplies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载满紧急救援物资的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卡车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Internet supplies lots of information to us every 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互联网每天给我们提供很多信息。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232548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1576</Words>
  <Application>Microsoft Office PowerPoint</Application>
  <PresentationFormat>自定义</PresentationFormat>
  <Paragraphs>122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587</cp:revision>
  <dcterms:created xsi:type="dcterms:W3CDTF">2020-11-06T05:24:00Z</dcterms:created>
  <dcterms:modified xsi:type="dcterms:W3CDTF">2025-11-07T13:00:53Z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